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Source Code Pro"/>
      <p:regular r:id="rId27"/>
      <p:bold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Javier Suj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CodePro-bold.fntdata"/><Relationship Id="rId27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explicar todos https://docs.mongodb.com/manual/reference/operator/aggregation-pipeline/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>
    <p:pos x="6000" y="0"/>
    <p:text>Añadir imagen de estructura de base de datos con postgres y mongo a nuestra app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n.wikipedia.org/wiki/Pipeline_(Unix)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OBJETIVO: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NUESTRO OBJETIVO ES APROVECHAR AL MÁXIMO LA INTEGRACIÓN DE UN MODELO DE BD NO RELACIONAL A NUESTRO PROYECTO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COMO: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Haremos uso de la libreria PYMONGO para poder trabajar fácilmente con nuestra BD NO RELACIONAL  *** EN ESTE CASO ES MONGODB ***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Lookup ES UN LEFT-JOIN: añade un nuevo array a los documentos que hacen matching sobre los criterios establecidos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NUESTRA APLICACIÓN VA A TENER LOS DATOS REPARTIDOS EN DOS SISTEMAS DE BASES DE DATOS DISTINTOS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** OBJETIVO **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PODER OPERAR CON ELLOS DE UNA FORMA RÁPIDA Y SENCILLA PERMITIENDO ENTRE OTRAS ACCIONES LAS SIGUIENTES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QUERIES ADHOC -&gt; NOS DEBE PERMITIR PODER HACER CONSULTAS SOBRE ESOS DATOS: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EXTENDER Y OPERAR CON COLECCIONES DE OBJETOS Y REALIZAR SUMAS PARA CADA UNO DE LOS OBJETOS DE ESA COLECCIÓN POR EJEMPLO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AVERAGES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SUMMATION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GROUPING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RESHAPING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** RESUMEN **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NOS VA A PERMITIR HACER UN RESHAPE (REMODELACIÓN) DE LOS OBJETOS ORIGINALES PARA AGREGAR INFORMACIÓN UTIL</a:t>
            </a:r>
          </a:p>
          <a:p>
            <a:pPr indent="0" lvl="0" marL="9144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** QUE VAMOS A VER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ENTORNO DE TRABAJO: DESCRIBIREMOS CUÁL ES LA INFRAESTRUCTURA DE NUESTRO PROYECTO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VEREMOS QUE ES UN FRAMEWORK DE AGREGACIÓN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YA QUE VAMOS A HACER USO DE MONGODB VEREMOS UNA PEQUEÑA INTRODUCCIÓN A LAS BASES DE DATOS NO RELACIONES Y LA FORMA DE HACER CONSULTAS A ESTAS A TRAVES DE PIPELINES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CÓMO PODEMOS INTEGRARLO HACIENDO USO DE PYMONGO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UN EJEMPLO DE FUEGO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NUESTRO OBJETIVO ES TENER UNA APLICACIÓN QUE HAGA USO DE DOS SISTEMAS DE BASE DE DATOS, UNO RELACIONAL (COMO POSTGRE SQL) Y OTRO NO RELACIONAL COMO PUEDE SER MONGODB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Esta basado en documentos SIMILARES A JSON, concretamente BSON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Es de CODIGO ABIERTO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NOSQL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Un conjunto de documentos es llamado COLECCIÓN y pueden ser distintos en una misma colección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Conceptually, MongoDB sends 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each document in a collection into the first operator</a:t>
            </a:r>
            <a:r>
              <a:rPr b="1" lang="en" sz="2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on the pipeline, which may modify it and send it along to the next operation, similar to a </a:t>
            </a:r>
            <a:r>
              <a:rPr b="1" lang="en" sz="2000" u="sng">
                <a:solidFill>
                  <a:srgbClr val="336699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2"/>
              </a:rPr>
              <a:t>UNIX pipeline</a:t>
            </a:r>
            <a:r>
              <a:rPr b="1" lang="en" sz="2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2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When you're using </a:t>
            </a:r>
            <a:r>
              <a:rPr b="1" lang="en" sz="2000">
                <a:solidFill>
                  <a:srgbClr val="333333"/>
                </a:solidFill>
                <a:highlight>
                  <a:srgbClr val="FFFFFF"/>
                </a:highlight>
              </a:rPr>
              <a:t>aggregate</a:t>
            </a:r>
            <a:r>
              <a:rPr b="1" lang="en" sz="2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one thing to keep in mind is </a:t>
            </a: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that </a:t>
            </a:r>
            <a:r>
              <a:rPr b="1" i="1" lang="en" sz="2000">
                <a:solidFill>
                  <a:srgbClr val="FF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order matters</a:t>
            </a:r>
            <a:r>
              <a:rPr b="1" lang="en" sz="20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 Because of this, you want to place the most selective parts of your pipeline first, in order to reduce the number of documents successive pipeline stages have to process.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- SELECT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MATCH - WHERE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GROUP - GROUPBY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SORT - ORDERBY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bg>
      <p:bgPr>
        <a:solidFill>
          <a:srgbClr val="00B2F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0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00.png"/><Relationship Id="rId10" Type="http://schemas.openxmlformats.org/officeDocument/2006/relationships/image" Target="../media/image06.png"/><Relationship Id="rId9" Type="http://schemas.openxmlformats.org/officeDocument/2006/relationships/image" Target="../media/image04.jpg"/><Relationship Id="rId5" Type="http://schemas.openxmlformats.org/officeDocument/2006/relationships/image" Target="../media/image07.png"/><Relationship Id="rId6" Type="http://schemas.openxmlformats.org/officeDocument/2006/relationships/image" Target="../media/image01.png"/><Relationship Id="rId7" Type="http://schemas.openxmlformats.org/officeDocument/2006/relationships/image" Target="../media/image13.png"/><Relationship Id="rId8" Type="http://schemas.openxmlformats.org/officeDocument/2006/relationships/image" Target="../media/image0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Relationship Id="rId4" Type="http://schemas.openxmlformats.org/officeDocument/2006/relationships/image" Target="../media/image0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2016.jp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961" y="3359275"/>
            <a:ext cx="1914074" cy="17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Aggregation framework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con PyMongo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peline_sample.pn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71462"/>
            <a:ext cx="76200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631800"/>
            <a:ext cx="38775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Aggregation Framework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618203"/>
            <a:ext cx="2808000" cy="295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Queries ad-hoc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Extender modelos con datos almacenados en MONGODB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Averages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Summations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Grouping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Reshaping</a:t>
            </a:r>
          </a:p>
        </p:txBody>
      </p:sp>
      <p:pic>
        <p:nvPicPr>
          <p:cNvPr descr="breakdancing.gif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303" y="472025"/>
            <a:ext cx="2898199" cy="41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 GO GO!!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10-07 12:31:23.png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850" y="0"/>
            <a:ext cx="61161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type="title"/>
          </p:nvPr>
        </p:nvSpPr>
        <p:spPr>
          <a:xfrm>
            <a:off x="265500" y="1078750"/>
            <a:ext cx="2467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Survey</a:t>
            </a:r>
          </a:p>
        </p:txBody>
      </p:sp>
      <p:sp>
        <p:nvSpPr>
          <p:cNvPr id="144" name="Shape 1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10-07 13:14:07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051" y="0"/>
            <a:ext cx="473394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Template</a:t>
            </a:r>
          </a:p>
        </p:txBody>
      </p:sp>
      <p:sp>
        <p:nvSpPr>
          <p:cNvPr id="151" name="Shape 15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SurveyDetail</a:t>
            </a:r>
          </a:p>
        </p:txBody>
      </p:sp>
      <p:pic>
        <p:nvPicPr>
          <p:cNvPr descr="Captura de pantalla de 2016-10-07 14:32:01.pn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598" y="0"/>
            <a:ext cx="48854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.png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676" y="0"/>
            <a:ext cx="42848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57875" y="1641075"/>
            <a:ext cx="42159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Documento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mongoDB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Survey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262675" y="1677150"/>
            <a:ext cx="31167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Conectando con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pymongo</a:t>
            </a:r>
          </a:p>
        </p:txBody>
      </p:sp>
      <p:pic>
        <p:nvPicPr>
          <p:cNvPr descr="Captura de pantalla de 2016-10-07 20:07:55.png"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781" y="-63598"/>
            <a:ext cx="5300268" cy="5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4294967295" type="title"/>
          </p:nvPr>
        </p:nvSpPr>
        <p:spPr>
          <a:xfrm>
            <a:off x="311700" y="372500"/>
            <a:ext cx="2764500" cy="222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Usando project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para obtener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datos de un objeto</a:t>
            </a:r>
          </a:p>
        </p:txBody>
      </p:sp>
      <p:pic>
        <p:nvPicPr>
          <p:cNvPr descr="Captura de pantalla de 2016-10-07 14:20:59.png"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650" y="372500"/>
            <a:ext cx="58483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7 19:40:55.png"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75" y="2900312"/>
            <a:ext cx="71342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10-07 20:24:39.pn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350" y="0"/>
            <a:ext cx="634365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7 20:22:01.png"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0357"/>
            <a:ext cx="9144000" cy="263314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type="title"/>
          </p:nvPr>
        </p:nvSpPr>
        <p:spPr>
          <a:xfrm>
            <a:off x="311700" y="826925"/>
            <a:ext cx="2359200" cy="1281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Trabajando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con querysets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Entorno de trabajo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Introducción MongoDB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Aggregation Framework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Integrando PyMongo con tu Django App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ymongo.jp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137" y="1214425"/>
            <a:ext cx="27146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10-07 20:45:51.pn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332" y="0"/>
            <a:ext cx="39004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173650" y="198475"/>
            <a:ext cx="3638400" cy="14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type="title"/>
          </p:nvPr>
        </p:nvSpPr>
        <p:spPr>
          <a:xfrm>
            <a:off x="311700" y="372500"/>
            <a:ext cx="3202800" cy="1612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Parametrizando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nuestro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Pipeline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 for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watching!!</a:t>
            </a:r>
          </a:p>
        </p:txBody>
      </p:sp>
      <p:sp>
        <p:nvSpPr>
          <p:cNvPr id="196" name="Shape 196"/>
          <p:cNvSpPr txBox="1"/>
          <p:nvPr>
            <p:ph idx="1" type="subTitle"/>
          </p:nvPr>
        </p:nvSpPr>
        <p:spPr>
          <a:xfrm>
            <a:off x="265500" y="29214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0 (5).gif"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74" y="982914"/>
            <a:ext cx="4236925" cy="31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Entorno de trabajo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149450" y="2970950"/>
            <a:ext cx="4812000" cy="2016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django-neg.sh-600x600.png"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99" y="-76200"/>
            <a:ext cx="2278525" cy="2278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jangopony.png"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8000" y="201881"/>
            <a:ext cx="2686900" cy="1722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gres.png"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350" y="3271700"/>
            <a:ext cx="1537500" cy="14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goDB-Logo-5c3a7405a85675366beb3a5ec4c032348c390b3f142f5e6dddf1d78e2df5cb5c.png" id="83" name="Shape 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5150" y="3606749"/>
            <a:ext cx="2740400" cy="74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 (3).gif" id="84" name="Shape 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2475" y="1540349"/>
            <a:ext cx="3650975" cy="2062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85"/>
          <p:cNvCxnSpPr>
            <a:stCxn id="79" idx="0"/>
          </p:cNvCxnSpPr>
          <p:nvPr/>
        </p:nvCxnSpPr>
        <p:spPr>
          <a:xfrm flipH="1" rot="10800000">
            <a:off x="2555450" y="2001650"/>
            <a:ext cx="14700" cy="9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descr="pymongo.jpg" id="86" name="Shape 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5940" y="2166852"/>
            <a:ext cx="657375" cy="65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gengine.png" id="87" name="Shape 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881" y="2320100"/>
            <a:ext cx="1712763" cy="350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Shape 88"/>
          <p:cNvCxnSpPr/>
          <p:nvPr/>
        </p:nvCxnSpPr>
        <p:spPr>
          <a:xfrm rot="10800000">
            <a:off x="906100" y="1993550"/>
            <a:ext cx="360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Introducción a MongoDB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¿Que es mongoDB?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311700" y="1230400"/>
            <a:ext cx="79314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Es un sistema de base de datos NO relacional orientado a documentos</a:t>
            </a:r>
          </a:p>
        </p:txBody>
      </p:sp>
      <p:pic>
        <p:nvPicPr>
          <p:cNvPr descr="mongo vs sql differences.png"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46" y="1613750"/>
            <a:ext cx="3594950" cy="315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fig1.jpg"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254" y="2251954"/>
            <a:ext cx="3594950" cy="216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Aggregation Framework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Aggregation Pipelines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311700" y="1394525"/>
            <a:ext cx="40542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 una serie de transformaciones que se ejecutan sobre un documento.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El procesamiento de los datos se hace en memoria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Puede usar índices para mejorar el rendimiento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Son ejecutadas en fases (Stages)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Usan un colleccion como entrada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Obtenemos un cursor o una colección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900" y="1450925"/>
            <a:ext cx="4228400" cy="317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ust a little Python  Using MongoDB s New Aggregation Framework in Python  MongoDB Aggregation Part 2 .png"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752431"/>
            <a:ext cx="4054199" cy="1024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Operadores Pipeline</a:t>
            </a:r>
          </a:p>
        </p:txBody>
      </p:sp>
      <p:sp>
        <p:nvSpPr>
          <p:cNvPr id="120" name="Shape 120"/>
          <p:cNvSpPr txBox="1"/>
          <p:nvPr>
            <p:ph idx="4294967295" type="body"/>
          </p:nvPr>
        </p:nvSpPr>
        <p:spPr>
          <a:xfrm>
            <a:off x="311700" y="1468825"/>
            <a:ext cx="8341500" cy="309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$project</a:t>
            </a:r>
            <a:r>
              <a:rPr lang="en"/>
              <a:t>: Modifica la estructura del documento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$match</a:t>
            </a:r>
            <a:r>
              <a:rPr lang="en"/>
              <a:t>: filtros de búsqueda en el documento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$unwind</a:t>
            </a:r>
            <a:r>
              <a:rPr lang="en"/>
              <a:t>: re-construye un campo del tipo vector para obtener un documento nuevo para cada uno de ellos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$group</a:t>
            </a:r>
            <a:r>
              <a:rPr lang="en"/>
              <a:t>: permite agrupar documentos y realizar calculos con los mismos.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$sort</a:t>
            </a:r>
            <a:r>
              <a:rPr lang="en"/>
              <a:t>: permite ordenar documentos por una clave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$limit / $skip:</a:t>
            </a:r>
            <a:r>
              <a:rPr lang="en"/>
              <a:t> permite paginar y limitar una consulta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</a:t>
            </a:r>
            <a:r>
              <a:rPr lang="en"/>
              <a:t>tc ...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-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